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524" r:id="rId2"/>
    <p:sldId id="536" r:id="rId3"/>
    <p:sldId id="537" r:id="rId4"/>
    <p:sldId id="538" r:id="rId5"/>
    <p:sldId id="539" r:id="rId6"/>
    <p:sldId id="535" r:id="rId7"/>
    <p:sldId id="541" r:id="rId8"/>
    <p:sldId id="542" r:id="rId9"/>
    <p:sldId id="540" r:id="rId10"/>
    <p:sldId id="512" r:id="rId11"/>
    <p:sldId id="513" r:id="rId12"/>
    <p:sldId id="515" r:id="rId13"/>
    <p:sldId id="430" r:id="rId14"/>
    <p:sldId id="514" r:id="rId15"/>
    <p:sldId id="313" r:id="rId16"/>
    <p:sldId id="543" r:id="rId17"/>
    <p:sldId id="533" r:id="rId18"/>
    <p:sldId id="534" r:id="rId19"/>
    <p:sldId id="545" r:id="rId20"/>
    <p:sldId id="277" r:id="rId21"/>
    <p:sldId id="278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804B5-C98C-4FF9-AB4E-2C5ACC6720A0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41538-42D5-46A5-9FA5-4ECA7424FF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03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6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0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31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BD5C-670D-D485-92CB-90A81B71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B9EFBC-4907-E16A-FF6A-CE898526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54D59-8AE8-F302-3A71-47C5B3E84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636017-B1E3-1635-EFEF-CA77D306E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5D13-03E2-E808-782D-15EF34E3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2A84420-AE4D-2701-4567-D1DFEBBC5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9C47985-B44A-BC47-0DD1-69574092C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D93EB2-BA87-ACEC-A528-8DF0EE6B8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5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7D72B-1DA9-9327-14FC-23006F9E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6A3C5-AE59-2022-6B79-E850714F8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A7B2D-427B-464D-7FD5-96527DCFD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06955-4297-A28E-1981-E564A4957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21B7-1453-0885-5CA6-048ACC99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5CBE5-B64C-37EC-00D6-800E2AE1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79C43-A11B-915D-1BDE-C67B9A004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FAD9-9252-6F98-642C-07BE513EF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1752-C33B-0227-775E-49ABFF3E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D003F-306B-C92B-C298-EC251C6DE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1A9B8-0D04-B9AF-D7F5-174065E6C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A1FA2-0610-6CF6-8DB0-AB2B07F4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32DB-5BC3-DBFB-5CDF-625B7D36A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2A4D2-CB5C-6763-117F-A4CB63182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99BAA-8D10-A6F5-EEBE-E23BD6251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F0E0-F512-AB43-3C39-65CC6AAA7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69D82-CAD6-43B0-6656-D7E772C1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CA41D-3CB2-AF70-9149-6AC916430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86057-3B69-06BD-A335-1E18C6AA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7E4D-E40A-446B-DE99-E8E3EA031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00BE-2718-BD71-50CC-A43E7568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6D18F-841B-8776-D745-DAD7C2BFD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251D3-990B-C18C-8D95-D82A1BC9E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D7F9-7ADF-C083-040B-BA60CAFC8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9383-03E6-EB82-977A-397E7F73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C7D7B-9A04-D908-2379-F2F84A845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767AC-2AD9-9320-1F13-6D1C45DE7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4D33-4ED1-CA01-1A22-24B30CCEC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20CD7-BFD0-7742-BA8D-6C999888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8B83F-981F-B56F-139B-9963FB36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16B1-50CA-7BD1-49E6-739231221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A7F2-3F78-D3E4-9FE2-083F05791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F15-C338-7FF5-2C7B-F8ADB489D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AA5E8-3900-B102-E7DF-B2D26B1D4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77098-F05D-BCA4-3E80-68BCAD1D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8FBF-3BE4-C904-7221-76A12E0C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F75B-5336-EC6F-2B65-4A13DD85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543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990C-EE83-C88E-5ABA-17A67E3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69F3-86FA-C685-DAF0-F684D63A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0EA2-3570-1142-3C40-0073342F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6023-5491-4BDE-146D-CA080387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5A703-751E-12E5-3FD1-788F7CDC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526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570A-F8E0-D7DF-00D0-63921329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0F814-F3F2-BB38-7323-6B4409D90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E339-A3E9-B1F2-825E-6414366D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E100-6F97-E40F-4B28-56314B54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FC21-EE6C-5097-58D6-D71A4C4C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353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83B7-6C67-0AB2-D971-3F0AEC9F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8FA-AD1B-57EC-E80D-4D28EE31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77E7-DCCD-F7AC-A726-E01DB708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A5533-5AE6-77B6-B5C2-5AE9F8DC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547F-2755-A2B8-3A06-B8D36330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274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C94-1DB8-6777-6826-C8447AD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4381-5D65-590B-6C68-87F089DE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65EF-1FED-57E0-75AE-3F877338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825C3-8A54-63ED-5E36-93DACAFA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BE7D-3E04-4C4B-87E4-ED189CD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646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C967-F538-9CC4-CAFE-C4D5B45E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C948-94F4-8BAE-410C-57F18B3BC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4749B-0C87-B35E-0A24-5BC3EE5CB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FB71-C34E-30B8-769C-8DE903A2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D7EE-FF1C-69B0-5B84-2F99FC9B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2B05-2F7C-32D0-9746-6240FA76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23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743B-F767-7246-DB30-06D9A727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C10D-FFB1-C374-67D5-ACA23115E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9C954-9CF5-CCC6-755A-6D1D263DC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76AFF-F4CC-6937-F851-B824CB1BF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8BBEE-0B22-17EE-DB36-B9F2CE269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A89F8-05CD-ACD5-98DA-3539EC0F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EB986-0C94-7A24-AD00-FE701F79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0FE9E-E561-0C91-236A-8619FFB1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3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A60C-7A54-26F6-EFB0-50F63649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E94B9-27B2-4191-40E8-98F4ED05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3E182-0F4D-A5D2-74C6-F655CD26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4C334-9E1F-E490-BB1B-503A23E6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935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8FEB0-F92B-2348-668C-BC09196B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DC218-02AA-9DAA-B7A7-C2F59981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55C5-E44F-641C-8C78-5BFD2CF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966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731D-D898-C2F8-BB8A-76E1193C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5A9A-07F6-8C48-6570-E6826ACF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5496-A70A-967C-B787-0BC884B26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296F7-463E-EC28-9876-A438FA08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F661-FD71-DEB2-75D6-474945E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3C7CD-36E8-969D-FB3E-A71E0EAF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742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EC1D-2792-4EA9-5CBC-BA1A9E68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26494-9F31-0F23-45EE-683170047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008D2-74E4-561C-5961-199EE911A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BFE2-5E32-C990-3701-F1A9603F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1AB9C-A59C-0CC2-6E5F-D06E50A3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8AA6-9BA4-32B3-6C58-3B7A8926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076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F8116-0AA4-4577-AC90-0D405815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D2E2B-55BA-C16C-A805-A1865E7C0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7BE9-0AF2-D552-F5C6-2D8B26DA7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7660F-D087-4A06-9AE4-C1B2A1A8A1B3}" type="datetimeFigureOut">
              <a:rPr lang="LID4096" smtClean="0"/>
              <a:t>03/03/2025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6C94F-ABDB-067B-DCCA-FD3D538AC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BCD5-DC81-CAED-B978-38B24C3E5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2065A-7BD5-4FC9-85DA-F78EC5BCA13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32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>
                <a:solidFill>
                  <a:srgbClr val="292929"/>
                </a:solidFill>
                <a:latin typeface="source-serif-pro"/>
              </a:rPr>
              <a:t>UNet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is a convolutional neural network (CNN) architecture designed primarily for biomedical image segmentation, introduced in 2015. It follows a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U-shaped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structure with an encoder-decoder design.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encoder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contracting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consists of convolutional and pooling layers that progressively extract spatial features and reduce the image size, similar to a traditional CNN.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The decoder (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expanding path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) uses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upsampling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and skip connections to restore spatial resolution while maintaining fine details, enabling precise segmentation.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Skip connections link corresponding layers from the encoder to the decoder, preserving spatial information and allowing the network to learn both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global and local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features.</a:t>
            </a:r>
            <a:endParaRPr lang="en-GB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E1960-EF7A-0320-9617-3D860D63D2A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DEF2-DC0D-D749-DDF2-625101C979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0D3-600F-40EB-29C5-609ECD58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C7B0E-C07C-8896-E15D-E54FD1F6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5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A879F-58CE-2FDC-FFA2-E2A2D483DA6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6A89-2114-018A-F41A-23E2C9F0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71E0B-DCDD-712D-1721-F2CD058D571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E0E7-EA8C-F315-9A23-FEF889B6450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8287A2-4E3D-CF83-801D-FF09BD96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6666CD-8233-09BA-8468-8F2FD2088B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ECEB6-8B42-1D3E-BF81-2BB8FBE753E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E027D-5AD0-DDB8-211F-4D5315F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3546C-29B6-891C-6921-F12D3BE6C87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7" y="1119861"/>
            <a:ext cx="11606130" cy="3640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3BCC-B65A-B183-57D6-2671A0C40E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1237E-9B4E-CBCF-5CF0-A347EED0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7231E-8F19-FBE4-B402-1CAFD1C7BE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36E1B-5191-B46A-6B54-6BCC5CC7DB2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E4175-77C6-B9A5-CBA5-8A974F4C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A19348-8604-3D54-D51C-57D6D1CA402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7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10553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Maximization is a technique used to visualize what a CNN has learned by generating an input that </a:t>
            </a:r>
            <a:r>
              <a:rPr lang="en-GB" b="1" dirty="0"/>
              <a:t>maximally activates </a:t>
            </a:r>
            <a:r>
              <a:rPr lang="en-GB" dirty="0"/>
              <a:t>a specific neuron or filter.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involves optimizing an input image using </a:t>
            </a:r>
            <a:r>
              <a:rPr lang="en-GB" b="1" dirty="0"/>
              <a:t>gradient ascent </a:t>
            </a:r>
            <a:r>
              <a:rPr lang="en-GB" dirty="0"/>
              <a:t>to enhance the activation of a target neuron, layer, or class score while applying regularization techniques (e.g., total variation loss, L2 norm) to ensure interpretability.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2207" y="869282"/>
            <a:ext cx="9507714" cy="5371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2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8FD6B-981D-9BB6-FCF6-312B1034FA8E}"/>
              </a:ext>
            </a:extLst>
          </p:cNvPr>
          <p:cNvSpPr txBox="1"/>
          <p:nvPr/>
        </p:nvSpPr>
        <p:spPr>
          <a:xfrm>
            <a:off x="241300" y="1075957"/>
            <a:ext cx="51321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X-rays, MRIs, pathology slides.</a:t>
            </a:r>
          </a:p>
          <a:p>
            <a:endParaRPr lang="en-GB" dirty="0"/>
          </a:p>
          <a:p>
            <a:r>
              <a:rPr lang="en-GB" dirty="0"/>
              <a:t>By generating </a:t>
            </a:r>
            <a:r>
              <a:rPr lang="en-GB" b="1" dirty="0"/>
              <a:t>synthetic </a:t>
            </a:r>
            <a:r>
              <a:rPr lang="en-GB" dirty="0"/>
              <a:t>images</a:t>
            </a:r>
            <a:r>
              <a:rPr lang="en-GB" b="1" dirty="0"/>
              <a:t> </a:t>
            </a:r>
            <a:r>
              <a:rPr lang="en-GB" dirty="0"/>
              <a:t>that </a:t>
            </a:r>
            <a:r>
              <a:rPr lang="en-GB" b="1" dirty="0"/>
              <a:t>maximally activate certain neurons</a:t>
            </a:r>
            <a:r>
              <a:rPr lang="en-GB" dirty="0"/>
              <a:t>, we can visualize the features a model uses to detect </a:t>
            </a:r>
            <a:r>
              <a:rPr lang="en-GB" dirty="0" err="1"/>
              <a:t>tumors</a:t>
            </a:r>
            <a:r>
              <a:rPr lang="en-GB" dirty="0"/>
              <a:t>, fractures, or diseased tissues.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b="0" i="0" dirty="0">
                <a:effectLst/>
                <a:latin typeface="fkGroteskNeue"/>
              </a:rPr>
              <a:t>Generating synthetic images offers an ethical alternative to using </a:t>
            </a:r>
            <a:r>
              <a:rPr lang="en-GB" b="1" i="0" dirty="0">
                <a:effectLst/>
                <a:latin typeface="fkGroteskNeue"/>
              </a:rPr>
              <a:t>sensitive patient data</a:t>
            </a:r>
            <a:r>
              <a:rPr lang="en-GB" b="0" i="0" dirty="0">
                <a:effectLst/>
                <a:latin typeface="fkGroteskNeue"/>
              </a:rPr>
              <a:t>, helping with education and training without compromising patient privacy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3074" name="Picture 2" descr="Synthetic data in machine learning for medicine and ...">
            <a:extLst>
              <a:ext uri="{FF2B5EF4-FFF2-40B4-BE49-F238E27FC236}">
                <a16:creationId xmlns:a16="http://schemas.microsoft.com/office/drawing/2014/main" id="{DDD6124A-D7F8-8B69-13FA-1526BB37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590" y="391414"/>
            <a:ext cx="5986436" cy="59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03B3-2473-A6FB-F57D-0D8660DE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BEBD8-275F-2FC1-F475-E738FFC625C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Activation</a:t>
            </a:r>
            <a:r>
              <a:rPr lang="nl-BE" sz="2800" dirty="0"/>
              <a:t> </a:t>
            </a:r>
            <a:r>
              <a:rPr lang="nl-BE" sz="2800" dirty="0" err="1"/>
              <a:t>maximization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3D45-51CA-0945-E49A-5632BB669AE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5A999-B0D8-0AB9-00D4-8D9B7F0F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ECF9D7-41A3-8C37-0FFC-B797EED350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DAAACD-3730-FC7B-4A29-6B5727590092}"/>
              </a:ext>
            </a:extLst>
          </p:cNvPr>
          <p:cNvSpPr txBox="1"/>
          <p:nvPr/>
        </p:nvSpPr>
        <p:spPr>
          <a:xfrm>
            <a:off x="241300" y="1075957"/>
            <a:ext cx="111833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DNA/RNA sequences or protein structures: Generating </a:t>
            </a:r>
            <a:r>
              <a:rPr lang="en-GB" b="1" dirty="0"/>
              <a:t>synthetic sequences </a:t>
            </a:r>
            <a:r>
              <a:rPr lang="en-GB" dirty="0"/>
              <a:t>that maximize disease-associated neuron activations.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nl-BE" dirty="0"/>
              <a:t>Optimizing </a:t>
            </a:r>
            <a:r>
              <a:rPr lang="nl-BE" dirty="0" err="1"/>
              <a:t>molecular</a:t>
            </a:r>
            <a:r>
              <a:rPr lang="nl-BE" dirty="0"/>
              <a:t> </a:t>
            </a:r>
            <a:r>
              <a:rPr lang="nl-BE" dirty="0" err="1"/>
              <a:t>structures</a:t>
            </a:r>
            <a:r>
              <a:rPr lang="en-GB" dirty="0">
                <a:solidFill>
                  <a:srgbClr val="040C28"/>
                </a:solidFill>
              </a:rPr>
              <a:t>: </a:t>
            </a:r>
            <a:r>
              <a:rPr lang="en-GB" b="1" dirty="0">
                <a:solidFill>
                  <a:srgbClr val="040C28"/>
                </a:solidFill>
              </a:rPr>
              <a:t>C</a:t>
            </a:r>
            <a:r>
              <a:rPr lang="en-GB" b="1" dirty="0"/>
              <a:t>hemical structures or molecular fingerprints</a:t>
            </a:r>
            <a:r>
              <a:rPr lang="en-GB" dirty="0"/>
              <a:t>, e.g. revealing which molecular features trigger activation in neurons predicting drug activity.</a:t>
            </a:r>
          </a:p>
          <a:p>
            <a:endParaRPr lang="en-GB" sz="2000" dirty="0">
              <a:solidFill>
                <a:srgbClr val="040C28"/>
              </a:solidFill>
            </a:endParaRPr>
          </a:p>
          <a:p>
            <a:r>
              <a:rPr lang="en-GB" sz="2000" dirty="0">
                <a:solidFill>
                  <a:srgbClr val="040C28"/>
                </a:solidFill>
              </a:rPr>
              <a:t> 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79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6E80-3B7B-5901-0F0C-0E6B92CC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CE983D-76EB-D361-5A91-81E7F940A13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Transfer </a:t>
            </a:r>
            <a:r>
              <a:rPr lang="nl-BE" sz="2800" dirty="0" err="1"/>
              <a:t>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EA4D6-FDB2-8BC2-BAEC-3837C3BBDCE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1E718-8A9D-BAF5-4A7F-3D85135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E5BC55-A43B-7CF7-D584-086385E1D80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4189DD-8AED-62B3-40A1-DF29E3E88696}"/>
              </a:ext>
            </a:extLst>
          </p:cNvPr>
          <p:cNvSpPr txBox="1"/>
          <p:nvPr/>
        </p:nvSpPr>
        <p:spPr>
          <a:xfrm>
            <a:off x="241300" y="1075957"/>
            <a:ext cx="11183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Transfer learning</a:t>
            </a:r>
            <a:r>
              <a:rPr lang="en-GB" dirty="0"/>
              <a:t> is a machine learning technique where a pre-trained model, trained on a large dataset (e.g., ImageNet for vision or BERT for NLP), is adapted to a new but related task with limited data..</a:t>
            </a:r>
          </a:p>
          <a:p>
            <a:endParaRPr lang="en-GB" i="0" dirty="0">
              <a:solidFill>
                <a:srgbClr val="040C28"/>
              </a:solidFill>
              <a:effectLst/>
            </a:endParaRPr>
          </a:p>
          <a:p>
            <a:r>
              <a:rPr lang="en-GB" dirty="0"/>
              <a:t>It significantly </a:t>
            </a:r>
            <a:r>
              <a:rPr lang="en-GB" b="1" dirty="0"/>
              <a:t>reduces training time</a:t>
            </a:r>
            <a:r>
              <a:rPr lang="en-GB" dirty="0"/>
              <a:t> and computational costs by leveraging previously learned features instead of training a model from scratch.</a:t>
            </a: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dirty="0"/>
              <a:t>Common approaches include </a:t>
            </a:r>
            <a:r>
              <a:rPr lang="en-GB" b="1" dirty="0"/>
              <a:t>fine-tuning</a:t>
            </a:r>
            <a:r>
              <a:rPr lang="en-GB" dirty="0"/>
              <a:t> (modifying and retraining some layers) and </a:t>
            </a:r>
            <a:r>
              <a:rPr lang="en-GB" b="1" dirty="0"/>
              <a:t>feature extraction</a:t>
            </a:r>
            <a:r>
              <a:rPr lang="en-GB" dirty="0"/>
              <a:t> (using pre-trained layers as fixed feature detectors).</a:t>
            </a:r>
            <a:endParaRPr lang="en-GB" dirty="0">
              <a:solidFill>
                <a:srgbClr val="040C28"/>
              </a:solidFill>
            </a:endParaRPr>
          </a:p>
          <a:p>
            <a:endParaRPr lang="en-GB" dirty="0">
              <a:solidFill>
                <a:srgbClr val="040C28"/>
              </a:solidFill>
            </a:endParaRPr>
          </a:p>
          <a:p>
            <a:r>
              <a:rPr lang="en-GB" b="1" dirty="0"/>
              <a:t>Pre-training positions a deep neural network closer to the optimal solution</a:t>
            </a:r>
            <a:r>
              <a:rPr lang="en-GB" dirty="0"/>
              <a:t> in the vast, high-dimensional model parameter space, enabling faster convergence and better performance compared to starting from random initialization.</a:t>
            </a:r>
            <a:r>
              <a:rPr lang="en-GB" dirty="0">
                <a:solidFill>
                  <a:srgbClr val="040C28"/>
                </a:solidFill>
              </a:rPr>
              <a:t> 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305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D51D-75F6-6D9F-C808-A635C80B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60043-7229-9A30-399C-EC4455FD956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4B31A-128F-7D9D-AE51-7EA6055A80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44FED-3F19-8BCF-C78C-9FE74DBAD59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9DDADE-CD54-2FF6-23D8-40F5C2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474538-44AF-9F55-0FAB-860BA2CF52D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8E2048-188D-8453-E59C-C9C84F50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6" y="753896"/>
            <a:ext cx="8243164" cy="54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C25-56E9-FD2E-5377-D192A35AFA5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C499B-646C-AF67-9A5C-AB58C205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3CA2F8-9CA9-8B87-E9DD-4E737B2A495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on the available lesion data. This means that the remainder of the </a:t>
            </a:r>
            <a:r>
              <a:rPr lang="en-GB" dirty="0" err="1">
                <a:solidFill>
                  <a:srgbClr val="222222"/>
                </a:solidFill>
                <a:latin typeface="Harding"/>
              </a:rPr>
              <a:t>modelparameters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 were used as the network’s initialization.</a:t>
            </a:r>
            <a:endParaRPr lang="en-GB" i="0" dirty="0">
              <a:solidFill>
                <a:srgbClr val="040C28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6400F-C7E4-38AE-AE03-46558AC5590B}"/>
              </a:ext>
            </a:extLst>
          </p:cNvPr>
          <p:cNvCxnSpPr>
            <a:cxnSpLocks/>
          </p:cNvCxnSpPr>
          <p:nvPr/>
        </p:nvCxnSpPr>
        <p:spPr>
          <a:xfrm flipV="1">
            <a:off x="6424246" y="1974028"/>
            <a:ext cx="121782" cy="2510049"/>
          </a:xfrm>
          <a:prstGeom prst="straightConnector1">
            <a:avLst/>
          </a:prstGeom>
          <a:ln w="28575" cap="flat" cmpd="sng" algn="ctr">
            <a:solidFill>
              <a:srgbClr val="D0C5E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F44D7-82E7-68EA-30BC-FB3C23A6645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24D34-A1DB-21C6-D36A-E05A3A77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6D6A9C-1C7A-05AF-9E53-973F8F7A5BD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17BB-4003-56F0-FBF2-17C525DD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A041E-7B08-D851-09CF-C3D177EADB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E5B5-4FF7-9BA3-4B15-A38D53EC774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B9AF7-FA35-867B-EEB9-145D93CC170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7E1AB1-4937-23BB-6D9C-5FF62A37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4B3D4-EE85-8686-6F00-F446F6FC9C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7BD3F5-7048-49B3-B7BC-5DCDA736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6" y="1685144"/>
            <a:ext cx="10417204" cy="33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32CA-8B3C-6005-7373-EC009C92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B86DF-7B0B-971F-F5EF-9D48C876AF5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 segmentation: 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FE28E-5F60-794A-AF6B-3165D97E3A8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Olaf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Philipp Fischer, Thomas Brox, U-Net: Convolutional Networks for Biomedical Image Segmentation, MICCAI 2015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911A-1B28-D1E8-CEC1-C6E6B0036F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19D18-9D4A-72DF-F3BE-EC3C155B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28AF99-0932-72DA-3EBC-0C07FD78193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63E877-2688-1E01-BD88-374FD7B7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35" y="2539478"/>
            <a:ext cx="11070645" cy="2438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5C038-63C5-3B56-A5A1-04BC2F9F0CF7}"/>
              </a:ext>
            </a:extLst>
          </p:cNvPr>
          <p:cNvSpPr/>
          <p:nvPr/>
        </p:nvSpPr>
        <p:spPr>
          <a:xfrm>
            <a:off x="4873214" y="2269863"/>
            <a:ext cx="2366682" cy="1323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073C1-02EC-C3D8-6256-7673DDADE057}"/>
              </a:ext>
            </a:extLst>
          </p:cNvPr>
          <p:cNvSpPr txBox="1"/>
          <p:nvPr/>
        </p:nvSpPr>
        <p:spPr>
          <a:xfrm>
            <a:off x="241300" y="1069705"/>
            <a:ext cx="11371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Apply U-Net to segment relevant regions in an image first, then use the segmented output to classify the image based on the presence, shape, or characteristics of the detected regions.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6493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C98A-FD41-9ED9-BA0A-88A490E1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22988-7027-2740-8AB2-9D883FB72AF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595ED-CE50-E462-4720-9E784F9220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DEB64-91D2-9837-5A3F-5EA32829E08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548CD5-3C80-F27B-BAB1-47B46FDF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B7B299-2A98-B8AA-77E2-A16A9532ADB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mputer Vision — Object Detection Principles | by Tanmay Agrawal | DataX  Journal | Medium">
            <a:extLst>
              <a:ext uri="{FF2B5EF4-FFF2-40B4-BE49-F238E27FC236}">
                <a16:creationId xmlns:a16="http://schemas.microsoft.com/office/drawing/2014/main" id="{D101F6B0-F561-083B-5280-BF26FBC6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0" y="1713965"/>
            <a:ext cx="5573132" cy="31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 TensorFlow Faster R-CNN Object Detection Model on a Custom  Dataset">
            <a:extLst>
              <a:ext uri="{FF2B5EF4-FFF2-40B4-BE49-F238E27FC236}">
                <a16:creationId xmlns:a16="http://schemas.microsoft.com/office/drawing/2014/main" id="{B9C16E31-A487-DA8F-B608-87D2279B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90" y="1176337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2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0D25-FE5A-CA2B-A157-BF4F20BA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E78F77-F07A-4CEA-6851-1EC46DE328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A392-5A87-026D-4720-3B25236FCB9B}"/>
              </a:ext>
            </a:extLst>
          </p:cNvPr>
          <p:cNvSpPr txBox="1"/>
          <p:nvPr/>
        </p:nvSpPr>
        <p:spPr>
          <a:xfrm>
            <a:off x="241299" y="1075957"/>
            <a:ext cx="112004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S×S grid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Bounding box and class predictions: Each grid cell predicts </a:t>
            </a:r>
            <a:r>
              <a:rPr lang="en-GB" b="1" dirty="0">
                <a:solidFill>
                  <a:srgbClr val="292929"/>
                </a:solidFill>
                <a:latin typeface="source-serif-pro"/>
              </a:rPr>
              <a:t>B bounding boxes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(with coordinates, width, height, and confidence scores) and C class probabilities, all in a single tensor.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b="1" dirty="0">
                <a:solidFill>
                  <a:srgbClr val="292929"/>
                </a:solidFill>
                <a:latin typeface="source-serif-pro"/>
              </a:rPr>
              <a:t>Non-maximum suppression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(NMS): To eliminate redundant detections, YOLO applies NMS, keeping only the highest-confidence bounding boxes while discarding overlapping ones.</a:t>
            </a:r>
          </a:p>
          <a:p>
            <a:pPr algn="l"/>
            <a:endParaRPr lang="en-GB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1" dirty="0">
                <a:solidFill>
                  <a:srgbClr val="292929"/>
                </a:solidFill>
                <a:latin typeface="source-serif-pro"/>
              </a:rPr>
              <a:t>Single-pass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object detection: YOLO processes the entire image in one forward pass through a deep neural network, making it extremely fast.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A297-FA86-A51E-E607-8952937D74B1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EC1D9-6A13-47C3-18AF-C550422EB83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EC41B-0857-8F40-BEC3-9F74E044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3C2E41-75A4-3841-321B-28B0C4CCE33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7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87EB-1744-0DCA-AB82-188CB287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3EAE3-FF33-CF94-66AD-CDC54B62264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0F15E-EB20-9415-BEE8-24B5FDB464AA}"/>
              </a:ext>
            </a:extLst>
          </p:cNvPr>
          <p:cNvSpPr txBox="1"/>
          <p:nvPr/>
        </p:nvSpPr>
        <p:spPr>
          <a:xfrm>
            <a:off x="241299" y="1075957"/>
            <a:ext cx="11200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Grid-based detection: The image is divided into an S×S grid, where each grid cell is responsible for predicting objects whose </a:t>
            </a:r>
            <a:r>
              <a:rPr lang="en-GB" dirty="0" err="1">
                <a:solidFill>
                  <a:srgbClr val="292929"/>
                </a:solidFill>
                <a:latin typeface="source-serif-pro"/>
              </a:rPr>
              <a:t>centers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fall within it.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9CF5A-C90E-B8B3-1E98-D534E940EA2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A2C81-0C80-1762-089D-919D7C2B825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380E3E-3845-A9E5-22CC-65A18407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24813E-1861-CD1F-DC1A-E9F97E1A0F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E29EEF-2D99-6BE3-8ABE-44861865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3" y="1668784"/>
            <a:ext cx="4010582" cy="44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3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4E1F-17A5-65E3-89EE-C11CEFCB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0BAE2-F09D-6BDF-B267-ABD1F8BA4B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142F-80E2-174F-A098-72BFEF41E4D7}"/>
              </a:ext>
            </a:extLst>
          </p:cNvPr>
          <p:cNvSpPr txBox="1"/>
          <p:nvPr/>
        </p:nvSpPr>
        <p:spPr>
          <a:xfrm>
            <a:off x="241299" y="1075957"/>
            <a:ext cx="11200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Non-maximum suppression (NMS): To eliminate redundant detections, YOLO applies NMS, keeping only the highest-confidence bounding boxes while discarding overlapping ones.</a:t>
            </a:r>
          </a:p>
          <a:p>
            <a:pPr algn="l"/>
            <a:endParaRPr lang="en-GB" sz="200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8F198-CF81-42F1-C5BA-A205EEC4034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7909-C543-FE1D-4F7F-4FB965E42F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B2619-8513-80AB-84CD-0E319BB2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6F8D2-E5EF-97A0-12AA-C865AF81C1A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on-Max Suppression In Object Detection">
            <a:extLst>
              <a:ext uri="{FF2B5EF4-FFF2-40B4-BE49-F238E27FC236}">
                <a16:creationId xmlns:a16="http://schemas.microsoft.com/office/drawing/2014/main" id="{884A1744-3DF7-C0F1-2AEF-B5EF362B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57" y="200854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7028-CA28-15CE-B2C0-4D136D6B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C6697-0933-6D54-0905-9DF293C1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30" y="2593840"/>
            <a:ext cx="7371097" cy="3356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D0148-F29B-A4C9-CF26-1C8DE6AFDCE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recognition: YOLO </a:t>
            </a:r>
            <a:r>
              <a:rPr lang="nl-BE" sz="2800" dirty="0"/>
              <a:t>(</a:t>
            </a: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Look </a:t>
            </a:r>
            <a:r>
              <a:rPr lang="nl-BE" sz="2800" dirty="0" err="1"/>
              <a:t>Once</a:t>
            </a:r>
            <a:r>
              <a:rPr lang="nl-BE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B8E0B-180E-2C8C-DF7D-E8040B916D17}"/>
              </a:ext>
            </a:extLst>
          </p:cNvPr>
          <p:cNvSpPr txBox="1"/>
          <p:nvPr/>
        </p:nvSpPr>
        <p:spPr>
          <a:xfrm>
            <a:off x="241299" y="1075957"/>
            <a:ext cx="112004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292929"/>
                </a:solidFill>
                <a:latin typeface="source-serif-pro"/>
              </a:rPr>
              <a:t>Single-pass object detection: YOLO processes the entire image in one forward pass through a deep neural network, making it extremely fast.</a:t>
            </a:r>
          </a:p>
          <a:p>
            <a:pPr algn="l"/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r>
              <a:rPr lang="en-GB" dirty="0"/>
              <a:t>The final output of YOLO is a tensor of shape (S, S, B × (5 + C)), meaning: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(</a:t>
            </a:r>
            <a:r>
              <a:rPr lang="en-GB" dirty="0" err="1"/>
              <a:t>i</a:t>
            </a:r>
            <a:r>
              <a:rPr lang="en-GB" dirty="0"/>
              <a:t>, j) position in this output tensor corresponds to the (</a:t>
            </a:r>
            <a:r>
              <a:rPr lang="en-GB" dirty="0" err="1"/>
              <a:t>i</a:t>
            </a:r>
            <a:r>
              <a:rPr lang="en-GB" dirty="0"/>
              <a:t>, j) grid cell in the original image.</a:t>
            </a:r>
          </a:p>
          <a:p>
            <a:pPr marL="342900" indent="-342900">
              <a:buFontTx/>
              <a:buChar char="-"/>
            </a:pPr>
            <a:r>
              <a:rPr lang="en-GB" dirty="0"/>
              <a:t>Each grid cell contains B bounding boxes, each predicting: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Object’s </a:t>
            </a:r>
            <a:r>
              <a:rPr lang="en-GB" dirty="0" err="1"/>
              <a:t>center</a:t>
            </a:r>
            <a:r>
              <a:rPr lang="en-GB" dirty="0"/>
              <a:t> (x, y)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Size (w, h)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Confidence score</a:t>
            </a:r>
          </a:p>
          <a:p>
            <a:pPr marL="800100" lvl="1" indent="-342900">
              <a:buFontTx/>
              <a:buChar char="-"/>
            </a:pPr>
            <a:r>
              <a:rPr lang="en-GB" dirty="0"/>
              <a:t>Class probabilities (C classes)</a:t>
            </a:r>
            <a:endParaRPr lang="LID4096" dirty="0"/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40DCE-E55B-B808-DD71-BA3FA440D90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Redmon, J.,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Divvala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R., &amp; Farhadi, A. (2016). You Only Look Once: Unified, Real-Time Object Detection. CVPR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9D545-1EC8-3FF7-12B9-CC57162EE96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B2CC0-3759-AE9E-312C-710A99D6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E0173A-01F5-A512-5F3F-7C0A2013F66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89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Microsoft Office PowerPoint</Application>
  <PresentationFormat>Widescreen</PresentationFormat>
  <Paragraphs>149</Paragraphs>
  <Slides>21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fkGroteskNeue</vt:lpstr>
      <vt:lpstr>Harding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Degroeve</dc:creator>
  <cp:lastModifiedBy>Sven Degroeve</cp:lastModifiedBy>
  <cp:revision>1</cp:revision>
  <dcterms:created xsi:type="dcterms:W3CDTF">2025-03-03T14:31:19Z</dcterms:created>
  <dcterms:modified xsi:type="dcterms:W3CDTF">2025-03-03T14:31:52Z</dcterms:modified>
</cp:coreProperties>
</file>